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8"/>
  </p:notesMasterIdLst>
  <p:handoutMasterIdLst>
    <p:handoutMasterId r:id="rId69"/>
  </p:handoutMasterIdLst>
  <p:sldIdLst>
    <p:sldId id="257" r:id="rId2"/>
    <p:sldId id="329" r:id="rId3"/>
    <p:sldId id="258" r:id="rId4"/>
    <p:sldId id="330" r:id="rId5"/>
    <p:sldId id="331" r:id="rId6"/>
    <p:sldId id="333" r:id="rId7"/>
    <p:sldId id="334" r:id="rId8"/>
    <p:sldId id="335" r:id="rId9"/>
    <p:sldId id="336" r:id="rId10"/>
    <p:sldId id="337" r:id="rId11"/>
    <p:sldId id="339" r:id="rId12"/>
    <p:sldId id="340" r:id="rId13"/>
    <p:sldId id="341" r:id="rId14"/>
    <p:sldId id="342" r:id="rId15"/>
    <p:sldId id="343" r:id="rId16"/>
    <p:sldId id="345" r:id="rId17"/>
    <p:sldId id="346" r:id="rId18"/>
    <p:sldId id="347" r:id="rId19"/>
    <p:sldId id="348" r:id="rId20"/>
    <p:sldId id="349" r:id="rId21"/>
    <p:sldId id="351" r:id="rId22"/>
    <p:sldId id="352" r:id="rId23"/>
    <p:sldId id="353" r:id="rId24"/>
    <p:sldId id="354" r:id="rId25"/>
    <p:sldId id="355" r:id="rId26"/>
    <p:sldId id="357" r:id="rId27"/>
    <p:sldId id="358" r:id="rId28"/>
    <p:sldId id="359" r:id="rId29"/>
    <p:sldId id="360" r:id="rId30"/>
    <p:sldId id="361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5" r:id="rId52"/>
    <p:sldId id="386" r:id="rId53"/>
    <p:sldId id="387" r:id="rId54"/>
    <p:sldId id="388" r:id="rId55"/>
    <p:sldId id="389" r:id="rId56"/>
    <p:sldId id="394" r:id="rId57"/>
    <p:sldId id="403" r:id="rId58"/>
    <p:sldId id="402" r:id="rId59"/>
    <p:sldId id="395" r:id="rId60"/>
    <p:sldId id="396" r:id="rId61"/>
    <p:sldId id="397" r:id="rId62"/>
    <p:sldId id="398" r:id="rId63"/>
    <p:sldId id="401" r:id="rId64"/>
    <p:sldId id="399" r:id="rId65"/>
    <p:sldId id="400" r:id="rId66"/>
    <p:sldId id="272" r:id="rId67"/>
  </p:sldIdLst>
  <p:sldSz cx="12192000" cy="6858000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9FE"/>
    <a:srgbClr val="5C6BDE"/>
    <a:srgbClr val="399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84"/>
    </p:cViewPr>
  </p:sorterViewPr>
  <p:notesViewPr>
    <p:cSldViewPr snapToGrid="0">
      <p:cViewPr varScale="1">
        <p:scale>
          <a:sx n="82" d="100"/>
          <a:sy n="82" d="100"/>
        </p:scale>
        <p:origin x="20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980868F-B268-4C15-8564-6B09021C14A8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91D08BD-66F9-4D07-80E6-160BEB4388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324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FB3AC0E-6F1A-4441-908C-D997CDAAA7C0}" type="datetimeFigureOut">
              <a:rPr lang="pt-BR" smtClean="0"/>
              <a:t>21/10/2019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E62F29B-9923-4EFF-98A8-2FA3F15FC1F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74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4281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25092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59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3203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60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03150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62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0185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7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63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72717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64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73229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65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3920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8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9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709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10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12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6215745" y="4802575"/>
            <a:ext cx="5453741" cy="714381"/>
          </a:xfrm>
          <a:prstGeom prst="rect">
            <a:avLst/>
          </a:prstGeom>
        </p:spPr>
        <p:txBody>
          <a:bodyPr vert="horz" lIns="0" tIns="60954" rIns="0" bIns="0" rtlCol="0" anchor="b" anchorCtr="0">
            <a:noAutofit/>
          </a:bodyPr>
          <a:lstStyle>
            <a:lvl1pPr algn="l" defTabSz="609539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all" spc="-213" baseline="0">
                <a:ln w="6350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Gotham Light"/>
              </a:defRPr>
            </a:lvl1pPr>
          </a:lstStyle>
          <a:p>
            <a:pPr marL="0" marR="0" lvl="0" indent="0" algn="l" defTabSz="60953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190884" y="5575238"/>
            <a:ext cx="2456830" cy="495288"/>
          </a:xfrm>
          <a:prstGeom prst="rect">
            <a:avLst/>
          </a:prstGeom>
        </p:spPr>
        <p:txBody>
          <a:bodyPr vert="horz" lIns="0" tIns="60954" rIns="0" bIns="0" rtlCol="0">
            <a:normAutofit/>
          </a:bodyPr>
          <a:lstStyle>
            <a:lvl1pPr marL="230694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•"/>
              <a:defRPr sz="24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1pPr>
            <a:lvl2pPr marL="461387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–"/>
              <a:defRPr sz="24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2pPr>
            <a:lvl3pPr marL="689964" indent="-228577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•"/>
              <a:defRPr sz="21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3pPr>
            <a:lvl4pPr marL="920659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–"/>
              <a:defRPr sz="19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4pPr>
            <a:lvl5pPr marL="1138653" indent="-217996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»"/>
              <a:defRPr sz="19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5pPr>
            <a:lvl6pPr marL="3352465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89000"/>
              </a:lnSpc>
              <a:spcBef>
                <a:spcPts val="1467"/>
              </a:spcBef>
              <a:spcAft>
                <a:spcPts val="0"/>
              </a:spcAft>
              <a:buClr>
                <a:srgbClr val="6BBADD"/>
              </a:buClr>
              <a:buSzTx/>
              <a:buFont typeface="Arial"/>
              <a:buNone/>
              <a:tabLst/>
              <a:defRPr/>
            </a:pPr>
            <a:endParaRPr kumimoji="0" lang="pt-BR" sz="2800" b="1" i="1" u="none" strike="noStrike" kern="1200" cap="none" spc="-27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0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1" y="1500615"/>
            <a:ext cx="11520000" cy="458049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55"/>
          <p:cNvCxnSpPr/>
          <p:nvPr userDrawn="1"/>
        </p:nvCxnSpPr>
        <p:spPr>
          <a:xfrm>
            <a:off x="336001" y="80722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4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2150" y="108205"/>
            <a:ext cx="1653852" cy="6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01" y="1535114"/>
            <a:ext cx="5522988" cy="639763"/>
          </a:xfrm>
        </p:spPr>
        <p:txBody>
          <a:bodyPr anchor="b">
            <a:normAutofit/>
          </a:bodyPr>
          <a:lstStyle>
            <a:lvl1pPr marL="0" indent="0">
              <a:buNone/>
              <a:defRPr sz="2700" b="0" i="0">
                <a:ln>
                  <a:noFill/>
                </a:ln>
                <a:latin typeface="+mj-lt"/>
                <a:cs typeface="Gotham Book"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4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001" y="2174875"/>
            <a:ext cx="5522988" cy="395128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9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662632" cy="639763"/>
          </a:xfrm>
        </p:spPr>
        <p:txBody>
          <a:bodyPr anchor="b">
            <a:normAutofit/>
          </a:bodyPr>
          <a:lstStyle>
            <a:lvl1pPr marL="0" indent="0">
              <a:buNone/>
              <a:defRPr sz="2700" b="0" i="0">
                <a:ln>
                  <a:noFill/>
                </a:ln>
                <a:latin typeface="+mj-lt"/>
                <a:cs typeface="Gotham Book"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4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662632" cy="395128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9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7" name="Grupo 16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8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21" name="Conector reto 20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6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731447" tIns="182862" rIns="731447" bIns="670493" anchor="t" anchorCtr="0">
            <a:normAutofit/>
          </a:bodyPr>
          <a:lstStyle>
            <a:lvl1pPr algn="l">
              <a:defRPr sz="27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6" y="4665254"/>
            <a:ext cx="10712449" cy="322481"/>
          </a:xfrm>
        </p:spPr>
        <p:txBody>
          <a:bodyPr>
            <a:sp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  <a:latin typeface="+mn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8" name="Grupo 7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0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1" name="Conector reto 10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6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5" name="Grupo 14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6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7" name="Conector reto 16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6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1" y="0"/>
            <a:ext cx="12191999" cy="6858000"/>
            <a:chOff x="-3175" y="0"/>
            <a:chExt cx="9147175" cy="4956175"/>
          </a:xfrm>
          <a:solidFill>
            <a:schemeClr val="bg2"/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0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1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2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3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4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5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7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8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9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1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2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3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5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6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7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9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0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1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145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41" name="Grupo 140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42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43" name="Conector reto 142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695" y="1653988"/>
            <a:ext cx="9538122" cy="33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586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3" y="51313"/>
            <a:ext cx="10708216" cy="968771"/>
          </a:xfrm>
          <a:prstGeom prst="rect">
            <a:avLst/>
          </a:prstGeom>
        </p:spPr>
        <p:txBody>
          <a:bodyPr vert="horz" lIns="0" tIns="60954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3" y="1178082"/>
            <a:ext cx="10708216" cy="4580495"/>
          </a:xfrm>
          <a:prstGeom prst="rect">
            <a:avLst/>
          </a:prstGeom>
        </p:spPr>
        <p:txBody>
          <a:bodyPr vert="horz" lIns="0" tIns="60954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12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</p:sldLayoutIdLst>
  <p:hf sldNum="0" hdr="0" dt="0"/>
  <p:txStyles>
    <p:titleStyle>
      <a:lvl1pPr algn="l" defTabSz="609539" rtl="0" eaLnBrk="1" latinLnBrk="0" hangingPunct="1">
        <a:lnSpc>
          <a:spcPct val="85000"/>
        </a:lnSpc>
        <a:spcBef>
          <a:spcPct val="0"/>
        </a:spcBef>
        <a:buNone/>
        <a:defRPr sz="3200" b="0" i="0" kern="1200" cap="all" spc="-213" baseline="0">
          <a:ln w="6350" cmpd="sng">
            <a:noFill/>
          </a:ln>
          <a:solidFill>
            <a:schemeClr val="bg1"/>
          </a:solidFill>
          <a:latin typeface="+mj-lt"/>
          <a:ea typeface="+mj-ea"/>
          <a:cs typeface="Gotham Light"/>
        </a:defRPr>
      </a:lvl1pPr>
    </p:titleStyle>
    <p:bodyStyle>
      <a:lvl1pPr marL="230694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400" b="0" i="0" kern="1200" spc="-27">
          <a:solidFill>
            <a:schemeClr val="bg1"/>
          </a:solidFill>
          <a:latin typeface="+mj-lt"/>
          <a:ea typeface="+mn-ea"/>
          <a:cs typeface="Gotham Light"/>
        </a:defRPr>
      </a:lvl1pPr>
      <a:lvl2pPr marL="461387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2400" b="0" i="0" kern="1200" spc="-27">
          <a:solidFill>
            <a:schemeClr val="bg1"/>
          </a:solidFill>
          <a:latin typeface="+mj-lt"/>
          <a:ea typeface="+mn-ea"/>
          <a:cs typeface="Gotham Light"/>
        </a:defRPr>
      </a:lvl2pPr>
      <a:lvl3pPr marL="689964" indent="-228577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100" b="0" i="0" kern="1200" spc="-27">
          <a:solidFill>
            <a:schemeClr val="bg1"/>
          </a:solidFill>
          <a:latin typeface="+mj-lt"/>
          <a:ea typeface="+mn-ea"/>
          <a:cs typeface="Gotham Light"/>
        </a:defRPr>
      </a:lvl3pPr>
      <a:lvl4pPr marL="920659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1900" b="0" i="0" kern="1200" spc="-27">
          <a:solidFill>
            <a:schemeClr val="bg1"/>
          </a:solidFill>
          <a:latin typeface="+mj-lt"/>
          <a:ea typeface="+mn-ea"/>
          <a:cs typeface="Gotham Light"/>
        </a:defRPr>
      </a:lvl4pPr>
      <a:lvl5pPr marL="1138653" indent="-217996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»"/>
        <a:defRPr sz="1900" b="0" i="0" kern="1200" spc="-27">
          <a:solidFill>
            <a:schemeClr val="bg1"/>
          </a:solidFill>
          <a:latin typeface="+mj-lt"/>
          <a:ea typeface="+mn-ea"/>
          <a:cs typeface="Gotham Light"/>
        </a:defRPr>
      </a:lvl5pPr>
      <a:lvl6pPr marL="3352465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 </a:t>
            </a:r>
          </a:p>
          <a:p>
            <a:endParaRPr lang="pt-BR" dirty="0"/>
          </a:p>
          <a:p>
            <a:r>
              <a:rPr lang="pt-BR" dirty="0"/>
              <a:t>América Implementos Rodoviários Ltda</a:t>
            </a:r>
          </a:p>
          <a:p>
            <a:r>
              <a:rPr lang="pt-BR" dirty="0"/>
              <a:t>06.989.502/0001-73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55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2018</a:t>
            </a:r>
            <a:r>
              <a:rPr lang="pt-BR" dirty="0">
                <a:solidFill>
                  <a:schemeClr val="bg1"/>
                </a:solidFill>
              </a:rPr>
              <a:t>: R$ 25.923.572,38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7179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 err="1"/>
              <a:t>Deltamar</a:t>
            </a:r>
            <a:r>
              <a:rPr lang="pt-BR" dirty="0"/>
              <a:t> Estamparia de Metais Indústria e Comércio Ltda</a:t>
            </a:r>
          </a:p>
          <a:p>
            <a:r>
              <a:rPr lang="en-US" dirty="0"/>
              <a:t>03.107.671/0001-44</a:t>
            </a:r>
          </a:p>
        </p:txBody>
      </p:sp>
    </p:spTree>
    <p:extLst>
      <p:ext uri="{BB962C8B-B14F-4D97-AF65-F5344CB8AC3E}">
        <p14:creationId xmlns:p14="http://schemas.microsoft.com/office/powerpoint/2010/main" val="99736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10AF1C-814E-4B59-8798-404F3E145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4" y="1120799"/>
            <a:ext cx="4210670" cy="27347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45E8AB-CF2D-4056-A7FB-F4D18659B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345" y="3112156"/>
            <a:ext cx="6899381" cy="273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6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1999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Artefatos de metal</a:t>
            </a:r>
          </a:p>
        </p:txBody>
      </p:sp>
    </p:spTree>
    <p:extLst>
      <p:ext uri="{BB962C8B-B14F-4D97-AF65-F5344CB8AC3E}">
        <p14:creationId xmlns:p14="http://schemas.microsoft.com/office/powerpoint/2010/main" val="3602868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Edneia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Rissi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R$ 75.000,00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Darfiny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Albuquerque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R$ 25.000,00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R$ 100.000,00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706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Faturamento 2017</a:t>
            </a:r>
            <a:r>
              <a:rPr lang="pt-BR">
                <a:solidFill>
                  <a:schemeClr val="bg1"/>
                </a:solidFill>
              </a:rPr>
              <a:t>: </a:t>
            </a:r>
            <a:r>
              <a:rPr lang="pt-BR" dirty="0">
                <a:solidFill>
                  <a:schemeClr val="bg1"/>
                </a:solidFill>
              </a:rPr>
              <a:t>R</a:t>
            </a:r>
            <a:r>
              <a:rPr lang="pt-BR">
                <a:solidFill>
                  <a:schemeClr val="bg1"/>
                </a:solidFill>
              </a:rPr>
              <a:t>$ 4.259.505,90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64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/>
              <a:t>Ibero Indústria Brasileira de Equipamentos Rodoviários Ltda</a:t>
            </a:r>
          </a:p>
          <a:p>
            <a:r>
              <a:rPr lang="pt-BR" dirty="0"/>
              <a:t>04.220.031/0001-09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8200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5C2CE-6804-4ABA-B0C0-BF6569074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1" y="1074027"/>
            <a:ext cx="2695951" cy="7240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9B66E2-C534-49D6-AA62-E5A0877494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2268757"/>
            <a:ext cx="4658375" cy="3515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F7D398-6018-477C-9D02-D72FBF312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49" y="2268757"/>
            <a:ext cx="466790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92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2000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Fabricação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Componentes rodoviários</a:t>
            </a:r>
          </a:p>
        </p:txBody>
      </p:sp>
    </p:spTree>
    <p:extLst>
      <p:ext uri="{BB962C8B-B14F-4D97-AF65-F5344CB8AC3E}">
        <p14:creationId xmlns:p14="http://schemas.microsoft.com/office/powerpoint/2010/main" val="3327900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BD12B1-4A24-4500-8414-693A9204AFC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Ronaldo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R$ 1.500.000,00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Biselli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R$ 1.500.000,00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R$ 3.000.000,00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6088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A4C41-831E-4F7A-A61F-6DEB8ED6B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277217"/>
            <a:ext cx="2543530" cy="8097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0C122-B714-4B46-9616-4EF96CE6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2478157"/>
            <a:ext cx="4588047" cy="32087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1A83CD-1D50-4B54-8AE8-511EED88F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788" y="2478157"/>
            <a:ext cx="5959394" cy="264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60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2016</a:t>
            </a:r>
            <a:r>
              <a:rPr lang="pt-BR" dirty="0">
                <a:solidFill>
                  <a:schemeClr val="bg1"/>
                </a:solidFill>
              </a:rPr>
              <a:t>: R$ 57.743.381,51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759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/>
              <a:t>Fontaine </a:t>
            </a:r>
            <a:r>
              <a:rPr lang="pt-BR" dirty="0" err="1"/>
              <a:t>International</a:t>
            </a:r>
            <a:r>
              <a:rPr lang="pt-BR" dirty="0"/>
              <a:t> do Brasil AS</a:t>
            </a:r>
          </a:p>
          <a:p>
            <a:r>
              <a:rPr lang="pt-BR" dirty="0"/>
              <a:t>01.534.587/0001-81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84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266DC-22E7-4CF6-BFF8-5CBC2DF86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2448040"/>
            <a:ext cx="4036811" cy="34899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BC9A46-F348-4A1D-8469-E4AC38AE3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017" y="3280186"/>
            <a:ext cx="7154273" cy="2657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C3D89C-03F6-46E9-AC6F-6BDC6206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3" y="1082730"/>
            <a:ext cx="2457793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3790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1996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Rodas e equipamentos</a:t>
            </a:r>
          </a:p>
        </p:txBody>
      </p:sp>
    </p:spTree>
    <p:extLst>
      <p:ext uri="{BB962C8B-B14F-4D97-AF65-F5344CB8AC3E}">
        <p14:creationId xmlns:p14="http://schemas.microsoft.com/office/powerpoint/2010/main" val="15427298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637610"/>
              </p:ext>
            </p:extLst>
          </p:nvPr>
        </p:nvGraphicFramePr>
        <p:xfrm>
          <a:off x="336001" y="101499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Ronaldo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R$ 5.181.941,00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80,75%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Biselli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R$ 1.235.323,00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19,25%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R$ 6.417.264,00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186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2018</a:t>
            </a:r>
            <a:r>
              <a:rPr lang="pt-BR" dirty="0">
                <a:solidFill>
                  <a:schemeClr val="bg1"/>
                </a:solidFill>
              </a:rPr>
              <a:t>: R$ 5.319.720,00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Balanços 2018/2017 – não auditado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795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 err="1"/>
              <a:t>Vicker</a:t>
            </a:r>
            <a:r>
              <a:rPr lang="pt-BR" dirty="0"/>
              <a:t> Acessórios para Molas Ltda</a:t>
            </a:r>
          </a:p>
          <a:p>
            <a:r>
              <a:rPr lang="pt-BR" dirty="0"/>
              <a:t>11.751.834/0001-55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02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C4DCC-7D83-4698-917E-3C0B535CF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011079"/>
            <a:ext cx="2686425" cy="6573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B2785A-EB16-4EAA-9660-091158B8F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1915867"/>
            <a:ext cx="3248478" cy="25435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F0FAB9-9CC5-4819-A6B4-209D9150A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6514" y="1915867"/>
            <a:ext cx="6101643" cy="331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0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2010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Molas e componentes de suspensão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Em recuperação judicial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916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Luis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Carlos de Campos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R$ 99.000,00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99%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Ricardo Mancini Pereira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R$ 100.000,00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4631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2004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Fabricação de autopeças para caminhões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Cabines, carrocerias, reboques</a:t>
            </a:r>
          </a:p>
        </p:txBody>
      </p:sp>
    </p:spTree>
    <p:extLst>
      <p:ext uri="{BB962C8B-B14F-4D97-AF65-F5344CB8AC3E}">
        <p14:creationId xmlns:p14="http://schemas.microsoft.com/office/powerpoint/2010/main" val="49280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2016</a:t>
            </a:r>
            <a:r>
              <a:rPr lang="pt-BR" dirty="0">
                <a:solidFill>
                  <a:schemeClr val="bg1"/>
                </a:solidFill>
              </a:rPr>
              <a:t>: R$ 6.624.679,00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Balanço 2015 – não auditado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638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 </a:t>
            </a:r>
          </a:p>
          <a:p>
            <a:endParaRPr lang="pt-BR" dirty="0"/>
          </a:p>
          <a:p>
            <a:r>
              <a:rPr lang="pt-BR" dirty="0"/>
              <a:t>U </a:t>
            </a:r>
            <a:r>
              <a:rPr lang="pt-BR" dirty="0" err="1"/>
              <a:t>Bolt</a:t>
            </a:r>
            <a:r>
              <a:rPr lang="pt-BR" dirty="0"/>
              <a:t> Indústria Metalúrgica EIRELI</a:t>
            </a:r>
          </a:p>
          <a:p>
            <a:r>
              <a:rPr lang="en-US" dirty="0"/>
              <a:t>20.213.218/0001-31</a:t>
            </a:r>
          </a:p>
        </p:txBody>
      </p:sp>
    </p:spTree>
    <p:extLst>
      <p:ext uri="{BB962C8B-B14F-4D97-AF65-F5344CB8AC3E}">
        <p14:creationId xmlns:p14="http://schemas.microsoft.com/office/powerpoint/2010/main" val="43955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37F321-A904-4C56-B9B4-0F77CD51F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425560"/>
            <a:ext cx="4801270" cy="29150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F8C70A-007A-40E1-AE78-2EA38A8F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609" y="1425560"/>
            <a:ext cx="4887007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504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2014</a:t>
            </a:r>
          </a:p>
        </p:txBody>
      </p:sp>
    </p:spTree>
    <p:extLst>
      <p:ext uri="{BB962C8B-B14F-4D97-AF65-F5344CB8AC3E}">
        <p14:creationId xmlns:p14="http://schemas.microsoft.com/office/powerpoint/2010/main" val="99494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1280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Luiz Fernando Oliveira Sanchez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R$ 73.000,00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2356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2016</a:t>
            </a:r>
            <a:r>
              <a:rPr lang="pt-BR" dirty="0">
                <a:solidFill>
                  <a:schemeClr val="bg1"/>
                </a:solidFill>
              </a:rPr>
              <a:t>: R$ 2.004.259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Balanços/DRE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5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/>
              <a:t>Foco Indústria de Auto Peças e Comércio EIRELI</a:t>
            </a:r>
          </a:p>
          <a:p>
            <a:r>
              <a:rPr lang="pt-BR" dirty="0"/>
              <a:t>30.701.191/0001-80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01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9123DC-C469-42FF-9440-F3125F875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996" y="1952609"/>
            <a:ext cx="3886742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6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2018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Freios</a:t>
            </a:r>
          </a:p>
        </p:txBody>
      </p:sp>
    </p:spTree>
    <p:extLst>
      <p:ext uri="{BB962C8B-B14F-4D97-AF65-F5344CB8AC3E}">
        <p14:creationId xmlns:p14="http://schemas.microsoft.com/office/powerpoint/2010/main" val="2243166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Valter Salas Prado Filho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R$ 120.000,00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4197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721E66-69FB-43BA-AB54-F8D47CEA5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106581"/>
              </p:ext>
            </p:extLst>
          </p:nvPr>
        </p:nvGraphicFramePr>
        <p:xfrm>
          <a:off x="336001" y="101499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Lino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Biselli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R$ 19.999,00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99,99%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0,01%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R$ 20.000,00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294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setembro/2018 a agosto/2019: </a:t>
            </a:r>
            <a:r>
              <a:rPr lang="pt-BR" dirty="0">
                <a:solidFill>
                  <a:schemeClr val="bg1"/>
                </a:solidFill>
              </a:rPr>
              <a:t>R$ 46.483.101,01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>
                <a:solidFill>
                  <a:schemeClr val="bg1"/>
                </a:solidFill>
              </a:rPr>
              <a:t>Endividamento Bancos/</a:t>
            </a:r>
            <a:r>
              <a:rPr lang="pt-BR" b="1" dirty="0" err="1">
                <a:solidFill>
                  <a:schemeClr val="bg1"/>
                </a:solidFill>
              </a:rPr>
              <a:t>FIDCs</a:t>
            </a:r>
            <a:r>
              <a:rPr lang="pt-BR" dirty="0">
                <a:solidFill>
                  <a:schemeClr val="bg1"/>
                </a:solidFill>
              </a:rPr>
              <a:t>: R$ 8.677.244,86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Balanços/DRE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42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 </a:t>
            </a:r>
          </a:p>
          <a:p>
            <a:endParaRPr lang="pt-BR" dirty="0"/>
          </a:p>
          <a:p>
            <a:r>
              <a:rPr lang="pt-BR" dirty="0"/>
              <a:t>LDA Indústria e Comércio LTDA</a:t>
            </a:r>
          </a:p>
          <a:p>
            <a:r>
              <a:rPr lang="pt-BR" dirty="0"/>
              <a:t>46.253.225/0001-50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5944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019084-B50A-46CA-809B-0ECD29FE2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1" y="2650435"/>
            <a:ext cx="4546413" cy="25367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65969A-9846-467E-8709-361A3411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191" y="2709657"/>
            <a:ext cx="6421321" cy="24183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880AC0-2F9C-4E55-9175-C1220D1C9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73" y="1011079"/>
            <a:ext cx="2381582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990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1974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Tanques</a:t>
            </a:r>
          </a:p>
        </p:txBody>
      </p:sp>
    </p:spTree>
    <p:extLst>
      <p:ext uri="{BB962C8B-B14F-4D97-AF65-F5344CB8AC3E}">
        <p14:creationId xmlns:p14="http://schemas.microsoft.com/office/powerpoint/2010/main" val="33655176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Neusa da Croce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Agonício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pt-BR">
                          <a:solidFill>
                            <a:schemeClr val="bg1"/>
                          </a:solidFill>
                        </a:rPr>
                        <a:t>$ 2.000.000,00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658427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agosto/2018 a janeiro/2019: </a:t>
            </a:r>
            <a:r>
              <a:rPr lang="pt-BR" dirty="0">
                <a:solidFill>
                  <a:schemeClr val="bg1"/>
                </a:solidFill>
              </a:rPr>
              <a:t>R$ 16.301.177,07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Balanços/DRE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124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pt-BR" dirty="0"/>
          </a:p>
          <a:p>
            <a:r>
              <a:rPr lang="pt-BR" dirty="0"/>
              <a:t>ARC Comércio de Auto Peças Ltda</a:t>
            </a:r>
          </a:p>
          <a:p>
            <a:r>
              <a:rPr lang="pt-BR" dirty="0"/>
              <a:t>51.986.958/0001-34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128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B2D060-ABB8-49D3-8CA7-28EED3AAC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041786"/>
            <a:ext cx="1962424" cy="952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85625B-E730-440D-862C-13DD54670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2542899"/>
            <a:ext cx="3391373" cy="2562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6474595-658D-4F70-B99A-8047280D2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198" y="2104687"/>
            <a:ext cx="6087325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48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1982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Comercialização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Peças para carretas</a:t>
            </a:r>
          </a:p>
        </p:txBody>
      </p:sp>
    </p:spTree>
    <p:extLst>
      <p:ext uri="{BB962C8B-B14F-4D97-AF65-F5344CB8AC3E}">
        <p14:creationId xmlns:p14="http://schemas.microsoft.com/office/powerpoint/2010/main" val="22483550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AA06C1-33BD-4ABF-BE3C-DB2EFF152E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303838"/>
              </p:ext>
            </p:extLst>
          </p:nvPr>
        </p:nvGraphicFramePr>
        <p:xfrm>
          <a:off x="194710" y="1011079"/>
          <a:ext cx="9921162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68911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6891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R$ 650.000,00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68911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Nadya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Tirico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R$ 650.000,00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68911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R$ 1.300.000,00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100,00%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  <a:tr h="36891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32882"/>
                  </a:ext>
                </a:extLst>
              </a:tr>
              <a:tr h="368911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7449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669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2016</a:t>
            </a:r>
            <a:r>
              <a:rPr lang="pt-BR" dirty="0">
                <a:solidFill>
                  <a:schemeClr val="bg1"/>
                </a:solidFill>
              </a:rPr>
              <a:t>: R$ 6.770.110,93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968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Faturamento 2016: </a:t>
            </a:r>
            <a:r>
              <a:rPr lang="pt-BR" dirty="0">
                <a:solidFill>
                  <a:schemeClr val="bg1"/>
                </a:solidFill>
              </a:rPr>
              <a:t>R$ 17.282.627,90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Balanços/DRE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020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en-US" dirty="0"/>
          </a:p>
          <a:p>
            <a:r>
              <a:rPr lang="en-US" dirty="0" err="1"/>
              <a:t>Rodaros</a:t>
            </a:r>
            <a:r>
              <a:rPr lang="en-US" dirty="0"/>
              <a:t> </a:t>
            </a:r>
            <a:r>
              <a:rPr lang="en-US" dirty="0" err="1"/>
              <a:t>Indústria</a:t>
            </a:r>
            <a:r>
              <a:rPr lang="en-US" dirty="0"/>
              <a:t> de </a:t>
            </a:r>
            <a:r>
              <a:rPr lang="en-US" dirty="0" err="1"/>
              <a:t>Rodas</a:t>
            </a:r>
            <a:r>
              <a:rPr lang="en-US" dirty="0"/>
              <a:t> </a:t>
            </a:r>
            <a:r>
              <a:rPr lang="en-US" dirty="0" err="1"/>
              <a:t>Ltda</a:t>
            </a:r>
            <a:endParaRPr lang="en-US" dirty="0"/>
          </a:p>
          <a:p>
            <a:r>
              <a:rPr lang="en-US" dirty="0"/>
              <a:t>88.644.091/0001-49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94565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723D7D-1AEB-48B5-B533-163AC2C6B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467170"/>
            <a:ext cx="4867954" cy="45059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396756-2134-4714-AA90-F91DD4C2E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675" y="1463857"/>
            <a:ext cx="6211167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0276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1987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</a:t>
            </a:r>
          </a:p>
        </p:txBody>
      </p:sp>
    </p:spTree>
    <p:extLst>
      <p:ext uri="{BB962C8B-B14F-4D97-AF65-F5344CB8AC3E}">
        <p14:creationId xmlns:p14="http://schemas.microsoft.com/office/powerpoint/2010/main" val="9692746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RL Investimentos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R$ 9.041.046,00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99%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Ronaldo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Tirico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R$ 91.324,00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R$ 9.132.370,00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25B6833-8346-490F-8FAE-15080EA0350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3862583"/>
          <a:ext cx="9921162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Ronaldo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Tirico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Linero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R$ 1.400.000,00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AF71C243-D06B-4F8A-AAF0-CD4FCC0F2E17}"/>
              </a:ext>
            </a:extLst>
          </p:cNvPr>
          <p:cNvSpPr txBox="1"/>
          <p:nvPr/>
        </p:nvSpPr>
        <p:spPr>
          <a:xfrm>
            <a:off x="503581" y="3196927"/>
            <a:ext cx="3697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u="sng" dirty="0">
                <a:solidFill>
                  <a:schemeClr val="bg1"/>
                </a:solidFill>
              </a:rPr>
              <a:t>RL Investimentos</a:t>
            </a:r>
            <a:endParaRPr lang="en-US" sz="2800" b="1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758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Balanço 2018 - não auditado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3855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en-US" dirty="0"/>
          </a:p>
          <a:p>
            <a:r>
              <a:rPr lang="en-US" dirty="0"/>
              <a:t>Line Seal Veda</a:t>
            </a:r>
            <a:r>
              <a:rPr lang="pt-BR" dirty="0" err="1"/>
              <a:t>ções</a:t>
            </a:r>
            <a:r>
              <a:rPr lang="pt-BR" dirty="0"/>
              <a:t> Ltda</a:t>
            </a:r>
            <a:endParaRPr lang="en-US" dirty="0"/>
          </a:p>
          <a:p>
            <a:r>
              <a:rPr lang="en-US"/>
              <a:t>64.110.158/0001-05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6822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9596BF-1DA3-4065-ABDA-F8EFF56D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942" y="2457270"/>
            <a:ext cx="4990537" cy="23514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5003E2-4733-4816-98DB-0EAA35CEC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1338514"/>
            <a:ext cx="4991450" cy="450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714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1990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Produção de artigos de borracha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Anéis </a:t>
            </a:r>
            <a:r>
              <a:rPr lang="pt-BR" dirty="0" err="1">
                <a:solidFill>
                  <a:schemeClr val="bg1"/>
                </a:solidFill>
              </a:rPr>
              <a:t>o’rings</a:t>
            </a:r>
            <a:r>
              <a:rPr lang="pt-BR" dirty="0">
                <a:solidFill>
                  <a:schemeClr val="bg1"/>
                </a:solidFill>
              </a:rPr>
              <a:t>, artefatos de borracha</a:t>
            </a:r>
          </a:p>
        </p:txBody>
      </p:sp>
    </p:spTree>
    <p:extLst>
      <p:ext uri="{BB962C8B-B14F-4D97-AF65-F5344CB8AC3E}">
        <p14:creationId xmlns:p14="http://schemas.microsoft.com/office/powerpoint/2010/main" val="13994545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997539"/>
              </p:ext>
            </p:extLst>
          </p:nvPr>
        </p:nvGraphicFramePr>
        <p:xfrm>
          <a:off x="336001" y="1014993"/>
          <a:ext cx="9921162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Ismael Cardoso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R$ 255.000,00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Alisson Cardoso Junior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R$ 255.000,00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R$ 510.000,00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6225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 </a:t>
            </a:r>
          </a:p>
          <a:p>
            <a:endParaRPr lang="pt-BR" dirty="0"/>
          </a:p>
          <a:p>
            <a:r>
              <a:rPr lang="pt-BR" dirty="0" err="1"/>
              <a:t>Brastrela</a:t>
            </a:r>
            <a:r>
              <a:rPr lang="pt-BR" dirty="0"/>
              <a:t> Importação e Exportação Ltda</a:t>
            </a:r>
          </a:p>
          <a:p>
            <a:r>
              <a:rPr lang="pt-BR" dirty="0"/>
              <a:t>00.546.078/0001-06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891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Sem Balanços/DRE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5026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</a:t>
            </a:r>
          </a:p>
          <a:p>
            <a:endParaRPr lang="en-US" dirty="0"/>
          </a:p>
          <a:p>
            <a:r>
              <a:rPr lang="en-US" dirty="0" err="1"/>
              <a:t>Engatsul</a:t>
            </a:r>
            <a:r>
              <a:rPr lang="en-US" dirty="0"/>
              <a:t> </a:t>
            </a:r>
            <a:r>
              <a:rPr lang="en-US" dirty="0" err="1"/>
              <a:t>Distribuidora</a:t>
            </a:r>
            <a:r>
              <a:rPr lang="en-US" dirty="0"/>
              <a:t> </a:t>
            </a:r>
            <a:r>
              <a:rPr lang="en-US" dirty="0" err="1"/>
              <a:t>Ltda</a:t>
            </a:r>
            <a:endParaRPr lang="en-US" dirty="0"/>
          </a:p>
          <a:p>
            <a:r>
              <a:rPr lang="en-US" dirty="0"/>
              <a:t>11.840.886/0001-06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725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84CC16-1113-4468-83A0-565E9EF8A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172037"/>
            <a:ext cx="4329112" cy="21333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FDC1B2-151F-472D-921D-1868DAF4F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710" y="3913347"/>
            <a:ext cx="4063258" cy="19335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FC6A26-4E28-45AE-AA4D-52E6372B0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3673" y="1172037"/>
            <a:ext cx="5428328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817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2010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Distribuição de autopeças</a:t>
            </a:r>
          </a:p>
        </p:txBody>
      </p:sp>
    </p:spTree>
    <p:extLst>
      <p:ext uri="{BB962C8B-B14F-4D97-AF65-F5344CB8AC3E}">
        <p14:creationId xmlns:p14="http://schemas.microsoft.com/office/powerpoint/2010/main" val="31865447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5AA9876-D1E4-4713-BB67-D681D6317E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635597"/>
              </p:ext>
            </p:extLst>
          </p:nvPr>
        </p:nvGraphicFramePr>
        <p:xfrm>
          <a:off x="336001" y="1014993"/>
          <a:ext cx="9921162" cy="2194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Adriano Luiz Tomé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R$ 16.524.000,00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75%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Onice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Maria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Malacame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Tomé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R$ 5.508.000,00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25%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R$ 22.032.000,00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tx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372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0775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28386-BF6D-489A-B7EB-3C679A782274}"/>
              </a:ext>
            </a:extLst>
          </p:cNvPr>
          <p:cNvSpPr txBox="1"/>
          <p:nvPr/>
        </p:nvSpPr>
        <p:spPr>
          <a:xfrm>
            <a:off x="349273" y="1011079"/>
            <a:ext cx="11493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>
                <a:solidFill>
                  <a:schemeClr val="bg1"/>
                </a:solidFill>
              </a:rPr>
              <a:t>Faturamento 2016: </a:t>
            </a:r>
            <a:r>
              <a:rPr lang="pt-BR" dirty="0">
                <a:solidFill>
                  <a:schemeClr val="bg1"/>
                </a:solidFill>
              </a:rPr>
              <a:t>R$ 42.618.215,78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rgbClr val="FF0000"/>
                </a:solidFill>
              </a:rPr>
              <a:t>Balanço 2016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417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34845" y="1409700"/>
            <a:ext cx="395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ID Gestora de Recursos</a:t>
            </a:r>
            <a:r>
              <a:rPr kumimoji="0" lang="pt-BR" sz="16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 </a:t>
            </a:r>
            <a:r>
              <a:rPr kumimoji="0" lang="pt-BR" sz="1600" b="1" i="0" u="none" strike="noStrike" kern="120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Ltda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"/>
            </a:endParaRPr>
          </a:p>
          <a:p>
            <a:pPr lvl="0">
              <a:defRPr/>
            </a:pPr>
            <a:r>
              <a:rPr lang="pt-BR" sz="1600" dirty="0">
                <a:solidFill>
                  <a:srgbClr val="002060"/>
                </a:solidFill>
              </a:rPr>
              <a:t>Rua Bandeira Paulista, 726, 28º andar - Itaim Bibi -   </a:t>
            </a:r>
            <a:br>
              <a:rPr lang="pt-BR" sz="1600" dirty="0">
                <a:solidFill>
                  <a:srgbClr val="002060"/>
                </a:solidFill>
              </a:rPr>
            </a:br>
            <a:r>
              <a:rPr lang="pt-BR" sz="1600" dirty="0">
                <a:solidFill>
                  <a:srgbClr val="002060"/>
                </a:solidFill>
              </a:rPr>
              <a:t>São Paulo/SP - CEP: 04532-002</a:t>
            </a:r>
          </a:p>
          <a:p>
            <a:pPr lvl="0"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www.idgr.com.br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5" y="204349"/>
            <a:ext cx="2788945" cy="1103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A2714-CF00-4D25-B587-A63DC5391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98" y="5686023"/>
            <a:ext cx="1676403" cy="960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E574F-7244-417C-8ADD-D28C4DF064D9}"/>
              </a:ext>
            </a:extLst>
          </p:cNvPr>
          <p:cNvSpPr/>
          <p:nvPr/>
        </p:nvSpPr>
        <p:spPr>
          <a:xfrm>
            <a:off x="634845" y="4493968"/>
            <a:ext cx="9080655" cy="19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oral/impressa que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suplementa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foi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desenvolvida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especificamente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utilização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junto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Clientes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Prospects e Stakeholders.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Nenhuma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– impressa, oral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eletrônica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–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conteúdos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ser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reproduzidos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distribuídos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usados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qualquer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outra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finalidade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 expresso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consentimento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SA. 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aqui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baseiam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-se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fontes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públicas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disponíveis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no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momento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elaboração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material. A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Empresas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Controladas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assegurar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verificação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acurácia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referidas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Projeções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financeiras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baseadas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estimativas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destinam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apenas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à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sugestão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potencial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intervalo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referencial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resultados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Por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impressa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é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incompleta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respectiva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oral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eletrônica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que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suplementa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podendo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carecer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esclarecimentos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dirimir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dúvidas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 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ID </a:t>
            </a:r>
            <a:r>
              <a:rPr lang="en-US" sz="900" dirty="0" err="1">
                <a:solidFill>
                  <a:srgbClr val="393939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rgbClr val="393939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 SA 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Empresas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Controladas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responsabilizam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por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decisões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tomadas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exclusivamente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com base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a qual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inclusive,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sofrer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alterações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prévia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comunicação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investidores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é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recomendável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leitura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cuidadosa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Prospecto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Regulamento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dos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modalidade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investidores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devem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cientes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preparados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assumir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riscos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inerentes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às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selecionadas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rentabilidade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passada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representa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rentabilidade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futura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avaliação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performance de um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é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recomendável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um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período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mínimo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12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meses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Administrador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qualquer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mecanismo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seguro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ainda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FGC – Fundo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Garantidor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Crédito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</a:t>
            </a:r>
            <a:endParaRPr lang="pt-BR" sz="9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426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23A7E8-157B-4CA6-A368-0C4536D54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5B56AD-E8C1-45E0-9730-C42D1C8BF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273" y="1011079"/>
            <a:ext cx="3801005" cy="695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A23A56-981B-4110-9488-2F53B202F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3" y="2263578"/>
            <a:ext cx="2591162" cy="18100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977B3-6E81-4B01-92E7-B3461DF25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0278" y="2263578"/>
            <a:ext cx="5953956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193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139687"/>
            <a:ext cx="114934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Fundação</a:t>
            </a:r>
            <a:r>
              <a:rPr lang="en-GB" dirty="0">
                <a:solidFill>
                  <a:schemeClr val="bg1"/>
                </a:solidFill>
              </a:rPr>
              <a:t>: 1995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Setor</a:t>
            </a:r>
            <a:r>
              <a:rPr lang="pt-BR" dirty="0">
                <a:solidFill>
                  <a:schemeClr val="bg1"/>
                </a:solidFill>
              </a:rPr>
              <a:t>: Transporte – Importação e revenda de autopeças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Produtos: Rolamentos, esferas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Sacados: Fabricantes de máquinas e equipamentos, manutenção industrial, revendedores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31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Acionária</a:t>
            </a: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6721E66-69FB-43BA-AB54-F8D47CEA505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6001" y="1014993"/>
          <a:ext cx="9921162" cy="1371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7054">
                  <a:extLst>
                    <a:ext uri="{9D8B030D-6E8A-4147-A177-3AD203B41FA5}">
                      <a16:colId xmlns:a16="http://schemas.microsoft.com/office/drawing/2014/main" val="523483496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3439893439"/>
                    </a:ext>
                  </a:extLst>
                </a:gridCol>
                <a:gridCol w="3307054">
                  <a:extLst>
                    <a:ext uri="{9D8B030D-6E8A-4147-A177-3AD203B41FA5}">
                      <a16:colId xmlns:a16="http://schemas.microsoft.com/office/drawing/2014/main" val="18644924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SÓCIOS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CAPITAL SOCIAL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1" dirty="0">
                          <a:solidFill>
                            <a:schemeClr val="bg1"/>
                          </a:solidFill>
                        </a:rPr>
                        <a:t>%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9329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Takefumi</a:t>
                      </a: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dirty="0" err="1">
                          <a:solidFill>
                            <a:schemeClr val="bg1"/>
                          </a:solidFill>
                        </a:rPr>
                        <a:t>Wai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R$ 8.860.000,00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581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69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9279228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_PC_BlueWhite">
      <a:dk1>
        <a:srgbClr val="A2A2A2"/>
      </a:dk1>
      <a:lt1>
        <a:srgbClr val="393939"/>
      </a:lt1>
      <a:dk2>
        <a:srgbClr val="FFFFFF"/>
      </a:dk2>
      <a:lt2>
        <a:srgbClr val="D8D8D8"/>
      </a:lt2>
      <a:accent1>
        <a:srgbClr val="6BBADD"/>
      </a:accent1>
      <a:accent2>
        <a:srgbClr val="1B5D7B"/>
      </a:accent2>
      <a:accent3>
        <a:srgbClr val="92CCE6"/>
      </a:accent3>
      <a:accent4>
        <a:srgbClr val="A5A5A5"/>
      </a:accent4>
      <a:accent5>
        <a:srgbClr val="BDE6FF"/>
      </a:accent5>
      <a:accent6>
        <a:srgbClr val="BE1C1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4943</TotalTime>
  <Words>1181</Words>
  <Application>Microsoft Office PowerPoint</Application>
  <PresentationFormat>Widescreen</PresentationFormat>
  <Paragraphs>373</Paragraphs>
  <Slides>66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Lato</vt:lpstr>
      <vt:lpstr>Lato Light</vt:lpstr>
      <vt:lpstr>2_Office Theme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  <vt:lpstr>PowerPoint Presentation</vt:lpstr>
      <vt:lpstr>PowerPoint Presentation</vt:lpstr>
      <vt:lpstr>Estrutura Acionária</vt:lpstr>
      <vt:lpstr>Análise de Balanços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Hemerson De Villa</cp:lastModifiedBy>
  <cp:revision>195</cp:revision>
  <cp:lastPrinted>2019-06-04T21:46:42Z</cp:lastPrinted>
  <dcterms:created xsi:type="dcterms:W3CDTF">2017-12-26T19:59:14Z</dcterms:created>
  <dcterms:modified xsi:type="dcterms:W3CDTF">2019-10-21T14:14:57Z</dcterms:modified>
</cp:coreProperties>
</file>